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78" r:id="rId2"/>
    <p:sldId id="257" r:id="rId3"/>
    <p:sldId id="261" r:id="rId4"/>
    <p:sldId id="262" r:id="rId5"/>
    <p:sldId id="263" r:id="rId6"/>
    <p:sldId id="264" r:id="rId7"/>
    <p:sldId id="265" r:id="rId8"/>
    <p:sldId id="266" r:id="rId9"/>
    <p:sldId id="268" r:id="rId10"/>
    <p:sldId id="271" r:id="rId11"/>
    <p:sldId id="277" r:id="rId12"/>
    <p:sldId id="259" r:id="rId13"/>
    <p:sldId id="285" r:id="rId14"/>
    <p:sldId id="281" r:id="rId15"/>
    <p:sldId id="282" r:id="rId16"/>
    <p:sldId id="283" r:id="rId17"/>
    <p:sldId id="284" r:id="rId18"/>
    <p:sldId id="286" r:id="rId19"/>
    <p:sldId id="279" r:id="rId20"/>
    <p:sldId id="260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xmlns:mc="http://schemas.openxmlformats.org/markup-compatibility/2006" xmlns:a14="http://schemas.microsoft.com/office/drawing/2010/main" val="FFFFFF" mc:Ignorable="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570" autoAdjust="0"/>
  </p:normalViewPr>
  <p:slideViewPr>
    <p:cSldViewPr>
      <p:cViewPr>
        <p:scale>
          <a:sx n="60" d="100"/>
          <a:sy n="60" d="100"/>
        </p:scale>
        <p:origin x="-143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33B876-5146-45D5-B9FE-CCCEDC9E047A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DE9512-6788-4580-BE0C-97D3E3FCE9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046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http://www.flickr.com/photos/fixe/3685638408/sizes/o/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DE9512-6788-4580-BE0C-97D3E3FCE9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97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u="sng" dirty="0" smtClean="0"/>
              <a:t>Estimated</a:t>
            </a:r>
            <a:r>
              <a:rPr lang="en-US" u="sng" baseline="0" dirty="0" smtClean="0"/>
              <a:t> Time</a:t>
            </a:r>
            <a:r>
              <a:rPr lang="en-US" u="none" baseline="0" dirty="0" smtClean="0"/>
              <a:t>: 1 minute</a:t>
            </a:r>
          </a:p>
          <a:p>
            <a:endParaRPr lang="en-US" u="none" baseline="0" dirty="0" smtClean="0"/>
          </a:p>
          <a:p>
            <a:r>
              <a:rPr lang="en-US" u="none" baseline="0" dirty="0" smtClean="0"/>
              <a:t>In this section we will explore how ASP.NET MVC and Visual Studio 2010 have been improved to work really well with JavaScript.  We also will cover some of the fundamentals of </a:t>
            </a:r>
            <a:r>
              <a:rPr lang="en-US" u="none" baseline="0" dirty="0" err="1" smtClean="0"/>
              <a:t>jQuery</a:t>
            </a:r>
            <a:r>
              <a:rPr lang="en-US" u="none" baseline="0" dirty="0" smtClean="0"/>
              <a:t> and why it’s such a powerful JavaScript library that we recommend you use in your web applications.  Also we’ll discuss how Microsoft is now contributing to the </a:t>
            </a:r>
            <a:r>
              <a:rPr lang="en-US" u="none" baseline="0" dirty="0" err="1" smtClean="0"/>
              <a:t>jQuery</a:t>
            </a:r>
            <a:r>
              <a:rPr lang="en-US" u="none" baseline="0" dirty="0" smtClean="0"/>
              <a:t> project and some of the exciting new features you can expect to see in the coming months as part of this effort.</a:t>
            </a:r>
          </a:p>
          <a:p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8F9282-D0A8-4FC3-8EA8-B416BA51AD5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1530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Estimated</a:t>
            </a:r>
            <a:r>
              <a:rPr lang="en-US" u="sng" baseline="0" dirty="0" smtClean="0"/>
              <a:t> Time</a:t>
            </a:r>
            <a:r>
              <a:rPr lang="en-US" u="none" baseline="0" dirty="0" smtClean="0"/>
              <a:t>: 2 minute</a:t>
            </a:r>
          </a:p>
          <a:p>
            <a:endParaRPr lang="en-US" dirty="0" smtClean="0"/>
          </a:p>
          <a:p>
            <a:r>
              <a:rPr lang="en-US" dirty="0" smtClean="0"/>
              <a:t>Talking Points:</a:t>
            </a:r>
          </a:p>
          <a:p>
            <a:endParaRPr lang="en-US" dirty="0" smtClean="0"/>
          </a:p>
          <a:p>
            <a:r>
              <a:rPr lang="en-US" u="sng" dirty="0" smtClean="0"/>
              <a:t>Ajax</a:t>
            </a:r>
            <a:r>
              <a:rPr lang="en-US" u="sng" baseline="0" dirty="0" smtClean="0"/>
              <a:t> Control Toolkit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40 Web Forms controls</a:t>
            </a: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Why invest in the Ajax Control Toolkit?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Used by over a million developers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Over 100,000 downloads a month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Open</a:t>
            </a:r>
            <a:r>
              <a:rPr lang="en-US" baseline="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 source project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dirty="0" smtClean="0"/>
              <a:t>Microsoft</a:t>
            </a:r>
            <a:r>
              <a:rPr lang="en-US" baseline="0" dirty="0" smtClean="0"/>
              <a:t> fixing top 25 issues every quarter based on forums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baseline="0" dirty="0" smtClean="0"/>
              <a:t>Accepting patches from the community</a:t>
            </a:r>
          </a:p>
          <a:p>
            <a:pPr marL="171450" indent="-171450">
              <a:buFont typeface="Arial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8F9282-D0A8-4FC3-8EA8-B416BA51AD5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527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Estimated</a:t>
            </a:r>
            <a:r>
              <a:rPr lang="en-US" u="sng" baseline="0" dirty="0" smtClean="0"/>
              <a:t> Time</a:t>
            </a:r>
            <a:r>
              <a:rPr lang="en-US" u="none" baseline="0" dirty="0" smtClean="0"/>
              <a:t>: 1 minute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8F9282-D0A8-4FC3-8EA8-B416BA51AD5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1502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u="sng" dirty="0" smtClean="0"/>
              <a:t>Estimated</a:t>
            </a:r>
            <a:r>
              <a:rPr lang="en-US" u="sng" baseline="0" dirty="0" smtClean="0"/>
              <a:t> Time</a:t>
            </a:r>
            <a:r>
              <a:rPr lang="en-US" u="none" baseline="0" dirty="0" smtClean="0"/>
              <a:t>: 1 minute</a:t>
            </a:r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pPr marL="0" indent="0">
              <a:buFont typeface="Arial" pitchFamily="34" charset="0"/>
              <a:buNone/>
            </a:pPr>
            <a:r>
              <a:rPr lang="en-US" dirty="0" smtClean="0"/>
              <a:t>Talking Points:</a:t>
            </a:r>
          </a:p>
          <a:p>
            <a:pPr marL="0" indent="0">
              <a:buFont typeface="Arial" pitchFamily="34" charset="0"/>
              <a:buNone/>
            </a:pP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Easy to learn – fluent</a:t>
            </a:r>
            <a:r>
              <a:rPr lang="en-US" baseline="0" dirty="0" smtClean="0"/>
              <a:t> programming style, </a:t>
            </a: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Easy to extend – You create new </a:t>
            </a:r>
            <a:r>
              <a:rPr lang="en-US" dirty="0" err="1" smtClean="0"/>
              <a:t>jQuery</a:t>
            </a:r>
            <a:r>
              <a:rPr lang="en-US" dirty="0" smtClean="0"/>
              <a:t> plugins by creating new JavaScript functions.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Powerful DOM</a:t>
            </a:r>
            <a:r>
              <a:rPr lang="en-US" baseline="0" dirty="0" smtClean="0"/>
              <a:t> Selection – powered by CSS 3.0</a:t>
            </a: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Lightweight – Only 15 KB.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8F9282-D0A8-4FC3-8EA8-B416BA51AD5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95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Estimated</a:t>
            </a:r>
            <a:r>
              <a:rPr lang="en-US" u="sng" baseline="0" dirty="0" smtClean="0"/>
              <a:t> Time</a:t>
            </a:r>
            <a:r>
              <a:rPr lang="en-US" u="none" baseline="0" dirty="0" smtClean="0"/>
              <a:t>: 4 minute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8F9282-D0A8-4FC3-8EA8-B416BA51AD5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00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2B201C-16E0-4A0F-A235-1D68DF60F2F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910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u="sng" dirty="0" smtClean="0"/>
              <a:t>Estimated</a:t>
            </a:r>
            <a:r>
              <a:rPr lang="en-US" u="sng" baseline="0" dirty="0" smtClean="0"/>
              <a:t> Time</a:t>
            </a:r>
            <a:r>
              <a:rPr lang="en-US" u="none" baseline="0" dirty="0" smtClean="0"/>
              <a:t>: 2 minutes</a:t>
            </a:r>
          </a:p>
          <a:p>
            <a:endParaRPr lang="en-US" u="none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8F9282-D0A8-4FC3-8EA8-B416BA51AD5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463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666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23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130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900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13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942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13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5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741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379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225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59C32C-CA0E-45C9-A641-B60E5F325587}" type="datetimeFigureOut">
              <a:rPr lang="en-US" smtClean="0"/>
              <a:t>6/22/2010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602D0-B10E-443F-BA3C-C9301863F9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292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c4mvc.net/" TargetMode="External"/><Relationship Id="rId2" Type="http://schemas.openxmlformats.org/officeDocument/2006/relationships/hyperlink" Target="http://aspnet.codeplex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tackoverflow.com/" TargetMode="External"/><Relationship Id="rId4" Type="http://schemas.openxmlformats.org/officeDocument/2006/relationships/hyperlink" Target="http://mvccontrib.codeplex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8550540"/>
              </p:ext>
            </p:extLst>
          </p:nvPr>
        </p:nvGraphicFramePr>
        <p:xfrm>
          <a:off x="457200" y="1600200"/>
          <a:ext cx="8229600" cy="259588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9:00 – 9:50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Introduction to MVC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10:00 – 10:50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11:00 – 11:45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11:45</a:t>
                      </a:r>
                      <a:r>
                        <a:rPr lang="en-US" baseline="0" dirty="0" smtClean="0"/>
                        <a:t> – 12:45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Lunch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12:45 – 13:30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Forms</a:t>
                      </a:r>
                      <a:r>
                        <a:rPr lang="en-US" baseline="0" dirty="0" smtClean="0"/>
                        <a:t> and validation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13:45</a:t>
                      </a:r>
                      <a:r>
                        <a:rPr lang="en-US" b="1" baseline="0" dirty="0" smtClean="0"/>
                        <a:t> – 14:45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Advanced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14:45 – 15:30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5425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.render()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00200" y="1981200"/>
            <a:ext cx="83058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&lt;script id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=“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myTemplate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"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type="text/html"&gt;</a:t>
            </a:r>
          </a:p>
          <a:p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	&lt;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li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&gt;${ 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dataItem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 }&lt;/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li&gt;</a:t>
            </a: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&lt;/script&gt;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1600200" y="3657602"/>
            <a:ext cx="6705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$("#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myTemplate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")</a:t>
            </a: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render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 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arrayOfDataObjects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 )</a:t>
            </a: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appendTo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ul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");</a:t>
            </a:r>
          </a:p>
        </p:txBody>
      </p:sp>
      <p:sp>
        <p:nvSpPr>
          <p:cNvPr id="6" name="Rectangle 5"/>
          <p:cNvSpPr/>
          <p:nvPr/>
        </p:nvSpPr>
        <p:spPr>
          <a:xfrm>
            <a:off x="1600200" y="5162731"/>
            <a:ext cx="83058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ul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&gt;</a:t>
            </a: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&lt;li&gt;foo_0&lt;/li&gt;</a:t>
            </a: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&lt;li&gt;foo_1&lt;/li&gt;</a:t>
            </a:r>
          </a:p>
          <a:p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ul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&gt;</a:t>
            </a: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487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ASP.NET and JavaScript</a:t>
            </a:r>
            <a:endParaRPr lang="en-US" dirty="0"/>
          </a:p>
          <a:p>
            <a:r>
              <a:rPr lang="en-US" dirty="0" err="1"/>
              <a:t>jQuery</a:t>
            </a:r>
            <a:endParaRPr lang="en-US" dirty="0"/>
          </a:p>
          <a:p>
            <a:pPr lvl="1"/>
            <a:r>
              <a:rPr lang="en-US" dirty="0"/>
              <a:t>Top features</a:t>
            </a:r>
          </a:p>
          <a:p>
            <a:pPr lvl="1"/>
            <a:r>
              <a:rPr lang="en-US" dirty="0" err="1" smtClean="0"/>
              <a:t>Templating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jQuery</a:t>
            </a:r>
            <a:r>
              <a:rPr lang="en-US" dirty="0" smtClean="0"/>
              <a:t>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74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TDD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Ignore the “religious” stuff, it’s a coding </a:t>
            </a:r>
            <a:r>
              <a:rPr lang="en-US" dirty="0" smtClean="0"/>
              <a:t>tool</a:t>
            </a:r>
          </a:p>
          <a:p>
            <a:r>
              <a:rPr lang="en-US" dirty="0" smtClean="0"/>
              <a:t>It’s a good practice</a:t>
            </a:r>
            <a:endParaRPr lang="en-US" dirty="0" smtClean="0"/>
          </a:p>
          <a:p>
            <a:r>
              <a:rPr lang="en-US" dirty="0" smtClean="0"/>
              <a:t>It’s not hard to get started</a:t>
            </a:r>
          </a:p>
          <a:p>
            <a:r>
              <a:rPr lang="en-US" dirty="0" smtClean="0"/>
              <a:t>Mocking</a:t>
            </a:r>
            <a:endParaRPr lang="en-US" dirty="0" smtClean="0"/>
          </a:p>
          <a:p>
            <a:r>
              <a:rPr lang="en-US" dirty="0" smtClean="0"/>
              <a:t>TDD and MVC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879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TDD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Built-in tests in a new MVC App</a:t>
            </a:r>
          </a:p>
          <a:p>
            <a:r>
              <a:rPr lang="en-US" dirty="0" smtClean="0"/>
              <a:t>Fakes</a:t>
            </a:r>
            <a:endParaRPr lang="en-US" dirty="0"/>
          </a:p>
          <a:p>
            <a:pPr lvl="1"/>
            <a:r>
              <a:rPr lang="en-US" sz="2400" dirty="0" err="1" smtClean="0"/>
              <a:t>IndexAction_With_Search_Term_Should_Filter</a:t>
            </a:r>
            <a:endParaRPr lang="en-US" sz="2400" dirty="0" smtClean="0"/>
          </a:p>
          <a:p>
            <a:r>
              <a:rPr lang="en-US" dirty="0" smtClean="0"/>
              <a:t>Mocking with </a:t>
            </a:r>
            <a:r>
              <a:rPr lang="en-US" dirty="0" err="1" smtClean="0"/>
              <a:t>Moq</a:t>
            </a:r>
            <a:endParaRPr lang="en-US" dirty="0" smtClean="0"/>
          </a:p>
          <a:p>
            <a:pPr lvl="1"/>
            <a:r>
              <a:rPr lang="en-US" sz="2400" dirty="0" err="1"/>
              <a:t>EditAction_Should_Return_View_For_ValidDinner</a:t>
            </a:r>
            <a:endParaRPr lang="en-US" sz="2400" dirty="0"/>
          </a:p>
          <a:p>
            <a:pPr lvl="1"/>
            <a:r>
              <a:rPr lang="en-US" sz="2400" dirty="0" err="1" smtClean="0"/>
              <a:t>CreateDinnersControllerAs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566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RenderPartial</a:t>
            </a:r>
            <a:endParaRPr lang="en-US" dirty="0" smtClean="0"/>
          </a:p>
          <a:p>
            <a:r>
              <a:rPr lang="en-US" dirty="0" err="1" smtClean="0"/>
              <a:t>RenderAction</a:t>
            </a:r>
            <a:endParaRPr lang="en-US" dirty="0" smtClean="0"/>
          </a:p>
          <a:p>
            <a:r>
              <a:rPr lang="en-US" dirty="0" smtClean="0"/>
              <a:t>Portable Areas</a:t>
            </a:r>
          </a:p>
        </p:txBody>
      </p:sp>
    </p:spTree>
    <p:extLst>
      <p:ext uri="{BB962C8B-B14F-4D97-AF65-F5344CB8AC3E}">
        <p14:creationId xmlns:p14="http://schemas.microsoft.com/office/powerpoint/2010/main" val="1030484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515007" y="0"/>
            <a:ext cx="996380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1393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2684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Strategies Demos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RenderPartial</a:t>
            </a:r>
            <a:endParaRPr lang="en-US" dirty="0" smtClean="0"/>
          </a:p>
          <a:p>
            <a:pPr lvl="1"/>
            <a:r>
              <a:rPr lang="en-US" sz="2000" dirty="0" smtClean="0"/>
              <a:t>Plan My Night / Views / Home / Index.aspx</a:t>
            </a:r>
          </a:p>
          <a:p>
            <a:r>
              <a:rPr lang="en-US" dirty="0" err="1" smtClean="0"/>
              <a:t>RenderAction</a:t>
            </a:r>
            <a:endParaRPr lang="en-US" dirty="0" smtClean="0"/>
          </a:p>
          <a:p>
            <a:pPr lvl="1"/>
            <a:r>
              <a:rPr lang="en-US" sz="2000" dirty="0" smtClean="0"/>
              <a:t>Plan My Night / Views / Home / ActivitiesSearchResults.ascx</a:t>
            </a:r>
          </a:p>
          <a:p>
            <a:r>
              <a:rPr lang="en-US" dirty="0" smtClean="0"/>
              <a:t>Portable Areas</a:t>
            </a:r>
          </a:p>
          <a:p>
            <a:pPr lvl="1"/>
            <a:r>
              <a:rPr lang="en-US" sz="2000" dirty="0" err="1" smtClean="0"/>
              <a:t>OpenID</a:t>
            </a:r>
            <a:r>
              <a:rPr lang="en-US" sz="2000" dirty="0" smtClean="0"/>
              <a:t> Portable Area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95546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MvcContrib</a:t>
            </a:r>
            <a:r>
              <a:rPr lang="en-US" dirty="0" smtClean="0"/>
              <a:t> – Grid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058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http://asp.net/mvc</a:t>
            </a:r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://aspnet.codeplex.com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http://c4mvc.net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http://mvccontrib.codeplex.com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http://stackoverflow.com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72591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45519" b="-186528"/>
          <a:stretch/>
        </p:blipFill>
        <p:spPr bwMode="auto">
          <a:xfrm>
            <a:off x="0" y="0"/>
            <a:ext cx="22450425" cy="1965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2057400"/>
            <a:ext cx="3429000" cy="2123658"/>
          </a:xfrm>
          <a:prstGeom prst="rect">
            <a:avLst/>
          </a:prstGeom>
          <a:solidFill>
            <a:srgbClr xmlns:mc="http://schemas.openxmlformats.org/markup-compatibility/2006" xmlns:a14="http://schemas.microsoft.com/office/drawing/2010/main" val="FFFFFF" mc:Ignorable="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smtClean="0"/>
              <a:t>Hitting the wall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424820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ActionResults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ContentResult</a:t>
            </a:r>
            <a:endParaRPr lang="en-US" dirty="0" smtClean="0"/>
          </a:p>
          <a:p>
            <a:r>
              <a:rPr lang="en-US" dirty="0" err="1" smtClean="0"/>
              <a:t>ViewResult</a:t>
            </a:r>
            <a:endParaRPr lang="en-US" dirty="0" smtClean="0"/>
          </a:p>
          <a:p>
            <a:r>
              <a:rPr lang="en-US" dirty="0" err="1" smtClean="0"/>
              <a:t>RedirectResult</a:t>
            </a:r>
            <a:endParaRPr lang="en-US" dirty="0" smtClean="0"/>
          </a:p>
          <a:p>
            <a:r>
              <a:rPr lang="en-US" dirty="0" err="1" smtClean="0"/>
              <a:t>JsonResult</a:t>
            </a:r>
            <a:endParaRPr lang="en-US" dirty="0" smtClean="0"/>
          </a:p>
          <a:p>
            <a:r>
              <a:rPr lang="en-US" dirty="0" err="1" smtClean="0"/>
              <a:t>FileResult</a:t>
            </a:r>
            <a:endParaRPr lang="en-US" dirty="0" smtClean="0"/>
          </a:p>
          <a:p>
            <a:r>
              <a:rPr lang="en-US" dirty="0" smtClean="0"/>
              <a:t>Make your own!</a:t>
            </a:r>
          </a:p>
          <a:p>
            <a:pPr lvl="1"/>
            <a:r>
              <a:rPr lang="en-US" dirty="0" smtClean="0"/>
              <a:t>RSS Result</a:t>
            </a:r>
          </a:p>
          <a:p>
            <a:pPr lvl="1"/>
            <a:r>
              <a:rPr lang="en-US" dirty="0" smtClean="0"/>
              <a:t>iCal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959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jQuery</a:t>
            </a:r>
            <a:r>
              <a:rPr lang="en-US" dirty="0" smtClean="0"/>
              <a:t> with ASP.NET MVC</a:t>
            </a:r>
          </a:p>
          <a:p>
            <a:pPr lvl="1"/>
            <a:r>
              <a:rPr lang="en-US" dirty="0" smtClean="0"/>
              <a:t>Fundamentals</a:t>
            </a:r>
          </a:p>
          <a:p>
            <a:pPr lvl="1"/>
            <a:r>
              <a:rPr lang="en-US" dirty="0" smtClean="0"/>
              <a:t>Microsoft Contributions </a:t>
            </a:r>
          </a:p>
          <a:p>
            <a:pPr lvl="1"/>
            <a:r>
              <a:rPr lang="en-US" dirty="0" err="1" smtClean="0"/>
              <a:t>jQuery</a:t>
            </a:r>
            <a:r>
              <a:rPr lang="en-US" dirty="0" smtClean="0"/>
              <a:t> </a:t>
            </a:r>
            <a:r>
              <a:rPr lang="en-US" dirty="0" err="1" smtClean="0"/>
              <a:t>Templating</a:t>
            </a:r>
            <a:endParaRPr lang="en-US" dirty="0" smtClean="0"/>
          </a:p>
          <a:p>
            <a:r>
              <a:rPr lang="en-US" dirty="0"/>
              <a:t>Introduction to TDD</a:t>
            </a:r>
          </a:p>
          <a:p>
            <a:r>
              <a:rPr lang="en-US" dirty="0" smtClean="0"/>
              <a:t>Component </a:t>
            </a:r>
            <a:r>
              <a:rPr lang="en-US" dirty="0" smtClean="0"/>
              <a:t>strategies</a:t>
            </a:r>
          </a:p>
          <a:p>
            <a:pPr lvl="1"/>
            <a:r>
              <a:rPr lang="en-US" dirty="0" smtClean="0"/>
              <a:t>Partials and Actions</a:t>
            </a:r>
          </a:p>
          <a:p>
            <a:pPr lvl="1"/>
            <a:r>
              <a:rPr lang="en-US" dirty="0" smtClean="0"/>
              <a:t>Portable Areas</a:t>
            </a:r>
          </a:p>
          <a:p>
            <a:r>
              <a:rPr lang="en-US" dirty="0" smtClean="0"/>
              <a:t>Community </a:t>
            </a:r>
            <a:r>
              <a:rPr lang="en-US" dirty="0" smtClean="0"/>
              <a:t>resources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30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Ajax Control Toolkit</a:t>
            </a:r>
          </a:p>
          <a:p>
            <a:pPr lvl="1"/>
            <a:r>
              <a:rPr lang="en-US" dirty="0" smtClean="0"/>
              <a:t>Large range of JavaScript rich controls for Web Forms developers.</a:t>
            </a:r>
          </a:p>
          <a:p>
            <a:pPr lvl="1"/>
            <a:r>
              <a:rPr lang="en-US" dirty="0" smtClean="0"/>
              <a:t>No need to write JavaScript</a:t>
            </a:r>
          </a:p>
          <a:p>
            <a:r>
              <a:rPr lang="en-US" dirty="0" err="1" smtClean="0"/>
              <a:t>jQuery</a:t>
            </a:r>
            <a:endParaRPr lang="en-US" dirty="0" smtClean="0"/>
          </a:p>
          <a:p>
            <a:pPr lvl="1"/>
            <a:r>
              <a:rPr lang="en-US" dirty="0" smtClean="0"/>
              <a:t>Powerful way to build rich JavaScript web applications</a:t>
            </a:r>
          </a:p>
          <a:p>
            <a:pPr lvl="1"/>
            <a:r>
              <a:rPr lang="en-US" dirty="0" smtClean="0"/>
              <a:t>Extensible plugin model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ASP.NET and JavaScript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16763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world’s most popular JavaScript library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jQuery</a:t>
            </a: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09662" y="2743200"/>
            <a:ext cx="6815138" cy="27699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5"/>
          <p:cNvSpPr txBox="1"/>
          <p:nvPr/>
        </p:nvSpPr>
        <p:spPr>
          <a:xfrm>
            <a:off x="1219200" y="5877272"/>
            <a:ext cx="77724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rPr>
              <a:t>From </a:t>
            </a:r>
            <a:r>
              <a:rPr lang="en-US" dirty="0" smtClean="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hlinkClick r:id=""/>
              </a:rPr>
              <a:t>http://trends.builtwith.com/javascript/JQuery</a:t>
            </a:r>
            <a:r>
              <a:rPr lang="en-US" dirty="0" smtClean="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rPr>
              <a:t> for March 15, 2010</a:t>
            </a:r>
          </a:p>
        </p:txBody>
      </p:sp>
    </p:spTree>
    <p:extLst>
      <p:ext uri="{BB962C8B-B14F-4D97-AF65-F5344CB8AC3E}">
        <p14:creationId xmlns:p14="http://schemas.microsoft.com/office/powerpoint/2010/main" val="3653399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Easy to learn</a:t>
            </a:r>
          </a:p>
          <a:p>
            <a:r>
              <a:rPr lang="en-US" dirty="0" smtClean="0"/>
              <a:t>Loads of Plugins</a:t>
            </a:r>
          </a:p>
          <a:p>
            <a:r>
              <a:rPr lang="en-US" dirty="0" smtClean="0"/>
              <a:t>Powerful DOM Selection</a:t>
            </a:r>
          </a:p>
          <a:p>
            <a:r>
              <a:rPr lang="en-US" dirty="0" smtClean="0"/>
              <a:t>Lightweight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jQuery</a:t>
            </a:r>
            <a:r>
              <a:rPr lang="en-US" dirty="0" smtClean="0"/>
              <a:t> – why so popular?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335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Find</a:t>
            </a:r>
            <a:r>
              <a:rPr lang="en-US" dirty="0" smtClean="0"/>
              <a:t> Something</a:t>
            </a:r>
          </a:p>
          <a:p>
            <a:r>
              <a:rPr lang="en-US" b="1" dirty="0" smtClean="0"/>
              <a:t>Do</a:t>
            </a:r>
            <a:r>
              <a:rPr lang="en-US" dirty="0" smtClean="0"/>
              <a:t> Something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$(“#something”).hide();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&lt;div id=“something”&gt;&lt;/div&gt;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jQuery</a:t>
            </a:r>
            <a:r>
              <a:rPr lang="en-US" dirty="0"/>
              <a:t> </a:t>
            </a:r>
            <a:r>
              <a:rPr lang="en-US" dirty="0" smtClean="0"/>
              <a:t>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832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Microsoft Contributing to </a:t>
            </a:r>
            <a:r>
              <a:rPr lang="en-US" dirty="0" err="1" smtClean="0"/>
              <a:t>jQuery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2057400" y="4482790"/>
            <a:ext cx="1600200" cy="1676400"/>
          </a:xfrm>
          <a:prstGeom prst="roundRect">
            <a:avLst>
              <a:gd name="adj" fmla="val 0"/>
            </a:avLst>
          </a:prstGeom>
          <a:effectLst>
            <a:outerShdw blurRad="50800" dist="25400" dir="5400000" rotWithShape="0">
              <a:srgbClr xmlns:mc="http://schemas.openxmlformats.org/markup-compatibility/2006" xmlns:a14="http://schemas.microsoft.com/office/drawing/2010/main" val="000000" mc:Ignorable="">
                <a:alpha val="38000"/>
              </a:srgbClr>
            </a:outerShdw>
            <a:reflection blurRad="6350" stA="52000" endA="300" endPos="35000" dir="5400000" sy="-100000" algn="bl" rotWithShape="0"/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ASP.NET Ajax Library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Cool Stuff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257800" y="4495800"/>
            <a:ext cx="1676400" cy="1676400"/>
          </a:xfrm>
          <a:prstGeom prst="roundRect">
            <a:avLst>
              <a:gd name="adj" fmla="val 0"/>
            </a:avLst>
          </a:prstGeom>
          <a:effectLst>
            <a:outerShdw blurRad="50800" dist="25400" dir="5400000" rotWithShape="0">
              <a:srgbClr xmlns:mc="http://schemas.openxmlformats.org/markup-compatibility/2006" xmlns:a14="http://schemas.microsoft.com/office/drawing/2010/main" val="000000" mc:Ignorable="">
                <a:alpha val="38000"/>
              </a:srgbClr>
            </a:outerShdw>
            <a:reflection blurRad="6350" stA="52000" endA="300" endPos="35000" dir="5400000" sy="-100000" algn="bl" rotWithShape="0"/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err="1" smtClean="0"/>
              <a:t>jQuery</a:t>
            </a:r>
            <a:r>
              <a:rPr lang="en-US" sz="1600" b="1" dirty="0" smtClean="0"/>
              <a:t> Plugins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Cool stuff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16" name="Rounded Rectangle 15"/>
          <p:cNvSpPr/>
          <p:nvPr/>
        </p:nvSpPr>
        <p:spPr>
          <a:xfrm>
            <a:off x="5257800" y="1752599"/>
            <a:ext cx="1676400" cy="1752601"/>
          </a:xfrm>
          <a:prstGeom prst="roundRect">
            <a:avLst>
              <a:gd name="adj" fmla="val 0"/>
            </a:avLst>
          </a:prstGeom>
          <a:effectLst>
            <a:outerShdw blurRad="50800" dist="25400" dir="5400000" rotWithShape="0">
              <a:srgbClr xmlns:mc="http://schemas.openxmlformats.org/markup-compatibility/2006" xmlns:a14="http://schemas.microsoft.com/office/drawing/2010/main" val="000000" mc:Ignorable="">
                <a:alpha val="38000"/>
              </a:srgbClr>
            </a:outerShdw>
            <a:reflection blurRad="6350" stA="52000" endA="300" endPos="35000" dir="5400000" sy="-100000" algn="bl" rotWithShape="0"/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/>
              <a:t>jQuery</a:t>
            </a:r>
            <a:r>
              <a:rPr lang="en-US" b="1" dirty="0" smtClean="0"/>
              <a:t> Core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Cool stuff ++</a:t>
            </a:r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17" name="Right Arrow 16"/>
          <p:cNvSpPr/>
          <p:nvPr/>
        </p:nvSpPr>
        <p:spPr>
          <a:xfrm>
            <a:off x="3810000" y="5071946"/>
            <a:ext cx="1371600" cy="457200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 rot="16200000">
            <a:off x="5676900" y="3769110"/>
            <a:ext cx="838200" cy="457200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886200" y="4343400"/>
            <a:ext cx="1524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Proposal, Specification,</a:t>
            </a:r>
          </a:p>
          <a:p>
            <a:r>
              <a:rPr lang="en-US" sz="1400" dirty="0" smtClean="0"/>
              <a:t>Prototype</a:t>
            </a:r>
            <a:endParaRPr lang="en-US" sz="1400" dirty="0"/>
          </a:p>
        </p:txBody>
      </p:sp>
      <p:sp>
        <p:nvSpPr>
          <p:cNvPr id="20" name="Rectangle 19"/>
          <p:cNvSpPr/>
          <p:nvPr/>
        </p:nvSpPr>
        <p:spPr>
          <a:xfrm>
            <a:off x="609600" y="2213650"/>
            <a:ext cx="4800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Open, transparent and collaborative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In the spirit of </a:t>
            </a:r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smtClean="0"/>
              <a:t>community</a:t>
            </a:r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Specification, </a:t>
            </a:r>
            <a:r>
              <a:rPr lang="en-US" dirty="0" smtClean="0"/>
              <a:t>Proposals on </a:t>
            </a:r>
            <a:r>
              <a:rPr lang="en-US" dirty="0" err="1" smtClean="0"/>
              <a:t>jQuery</a:t>
            </a:r>
            <a:r>
              <a:rPr lang="en-US" dirty="0" smtClean="0"/>
              <a:t> Forums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Prototypes as Plugins in </a:t>
            </a:r>
            <a:r>
              <a:rPr lang="en-US" dirty="0" err="1" smtClean="0"/>
              <a:t>Github</a:t>
            </a: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Cool Stuff = </a:t>
            </a:r>
            <a:r>
              <a:rPr lang="en-US" dirty="0" err="1" smtClean="0"/>
              <a:t>Templating</a:t>
            </a:r>
            <a:r>
              <a:rPr lang="en-US" dirty="0" smtClean="0"/>
              <a:t>, Script Loader, Data-linking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629400" y="3846610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Core Team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43959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Syntax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3200400"/>
            <a:ext cx="8305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&lt;script id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=“</a:t>
            </a:r>
            <a:r>
              <a:rPr lang="en-US" sz="2400" dirty="0" err="1" smtClean="0">
                <a:latin typeface="Courier New" pitchFamily="49" charset="0"/>
                <a:cs typeface="Courier New" pitchFamily="49" charset="0"/>
              </a:rPr>
              <a:t>myTemplate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" 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type="text/html"&gt;</a:t>
            </a:r>
          </a:p>
          <a:p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	&lt;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li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&gt;${ </a:t>
            </a:r>
            <a:r>
              <a:rPr lang="en-US" sz="2400" dirty="0" err="1" smtClean="0">
                <a:latin typeface="Courier New" pitchFamily="49" charset="0"/>
                <a:cs typeface="Courier New" pitchFamily="49" charset="0"/>
              </a:rPr>
              <a:t>dataItem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}&lt;/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li&gt;</a:t>
            </a:r>
          </a:p>
          <a:p>
            <a:r>
              <a:rPr lang="en-US" sz="2400" dirty="0">
                <a:latin typeface="Courier New" pitchFamily="49" charset="0"/>
                <a:cs typeface="Courier New" pitchFamily="49" charset="0"/>
              </a:rPr>
              <a:t>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978412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xmlns:mc="http://schemas.openxmlformats.org/markup-compatibility/2006" xmlns:a14="http://schemas.microsoft.com/office/drawing/2010/main" val="1F497D" mc:Ignorable=""/>
      </a:dk2>
      <a:lt2>
        <a:srgbClr xmlns:mc="http://schemas.openxmlformats.org/markup-compatibility/2006" xmlns:a14="http://schemas.microsoft.com/office/drawing/2010/main" val="EEECE1" mc:Ignorable=""/>
      </a:lt2>
      <a:accent1>
        <a:srgbClr xmlns:mc="http://schemas.openxmlformats.org/markup-compatibility/2006" xmlns:a14="http://schemas.microsoft.com/office/drawing/2010/main" val="4F81BD" mc:Ignorable=""/>
      </a:accent1>
      <a:accent2>
        <a:srgbClr xmlns:mc="http://schemas.openxmlformats.org/markup-compatibility/2006" xmlns:a14="http://schemas.microsoft.com/office/drawing/2010/main" val="C0504D" mc:Ignorable=""/>
      </a:accent2>
      <a:accent3>
        <a:srgbClr xmlns:mc="http://schemas.openxmlformats.org/markup-compatibility/2006" xmlns:a14="http://schemas.microsoft.com/office/drawing/2010/main" val="9BBB59" mc:Ignorable=""/>
      </a:accent3>
      <a:accent4>
        <a:srgbClr xmlns:mc="http://schemas.openxmlformats.org/markup-compatibility/2006" xmlns:a14="http://schemas.microsoft.com/office/drawing/2010/main" val="8064A2" mc:Ignorable=""/>
      </a:accent4>
      <a:accent5>
        <a:srgbClr xmlns:mc="http://schemas.openxmlformats.org/markup-compatibility/2006" xmlns:a14="http://schemas.microsoft.com/office/drawing/2010/main" val="4BACC6" mc:Ignorable=""/>
      </a:accent5>
      <a:accent6>
        <a:srgbClr xmlns:mc="http://schemas.openxmlformats.org/markup-compatibility/2006" xmlns:a14="http://schemas.microsoft.com/office/drawing/2010/main" val="F79646" mc:Ignorable=""/>
      </a:accent6>
      <a:hlink>
        <a:srgbClr xmlns:mc="http://schemas.openxmlformats.org/markup-compatibility/2006" xmlns:a14="http://schemas.microsoft.com/office/drawing/2010/main" val="0000FF" mc:Ignorable=""/>
      </a:hlink>
      <a:folHlink>
        <a:srgbClr xmlns:mc="http://schemas.openxmlformats.org/markup-compatibility/2006" xmlns:a14="http://schemas.microsoft.com/office/drawing/2010/main" val="800080" mc:Ignorable="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xmlns:mc="http://schemas.openxmlformats.org/markup-compatibility/2006" xmlns:a14="http://schemas.microsoft.com/office/drawing/2010/main" val="000000" mc:Ignorable="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xmlns:mc="http://schemas.openxmlformats.org/markup-compatibility/2006" xmlns:a14="http://schemas.microsoft.com/office/drawing/2010/main" val="000000" mc:Ignorable="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xmlns:mc="http://schemas.openxmlformats.org/markup-compatibility/2006" xmlns:a14="http://schemas.microsoft.com/office/drawing/2010/main" val="000000" mc:Ignorable="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xmlns:mc="http://schemas.openxmlformats.org/markup-compatibility/2006" xmlns:a14="http://schemas.microsoft.com/office/drawing/2010/main" val="1F497D" mc:Ignorable=""/>
      </a:dk2>
      <a:lt2>
        <a:srgbClr xmlns:mc="http://schemas.openxmlformats.org/markup-compatibility/2006" xmlns:a14="http://schemas.microsoft.com/office/drawing/2010/main" val="EEECE1" mc:Ignorable=""/>
      </a:lt2>
      <a:accent1>
        <a:srgbClr xmlns:mc="http://schemas.openxmlformats.org/markup-compatibility/2006" xmlns:a14="http://schemas.microsoft.com/office/drawing/2010/main" val="4F81BD" mc:Ignorable=""/>
      </a:accent1>
      <a:accent2>
        <a:srgbClr xmlns:mc="http://schemas.openxmlformats.org/markup-compatibility/2006" xmlns:a14="http://schemas.microsoft.com/office/drawing/2010/main" val="C0504D" mc:Ignorable=""/>
      </a:accent2>
      <a:accent3>
        <a:srgbClr xmlns:mc="http://schemas.openxmlformats.org/markup-compatibility/2006" xmlns:a14="http://schemas.microsoft.com/office/drawing/2010/main" val="9BBB59" mc:Ignorable=""/>
      </a:accent3>
      <a:accent4>
        <a:srgbClr xmlns:mc="http://schemas.openxmlformats.org/markup-compatibility/2006" xmlns:a14="http://schemas.microsoft.com/office/drawing/2010/main" val="8064A2" mc:Ignorable=""/>
      </a:accent4>
      <a:accent5>
        <a:srgbClr xmlns:mc="http://schemas.openxmlformats.org/markup-compatibility/2006" xmlns:a14="http://schemas.microsoft.com/office/drawing/2010/main" val="4BACC6" mc:Ignorable=""/>
      </a:accent5>
      <a:accent6>
        <a:srgbClr xmlns:mc="http://schemas.openxmlformats.org/markup-compatibility/2006" xmlns:a14="http://schemas.microsoft.com/office/drawing/2010/main" val="F79646" mc:Ignorable=""/>
      </a:accent6>
      <a:hlink>
        <a:srgbClr xmlns:mc="http://schemas.openxmlformats.org/markup-compatibility/2006" xmlns:a14="http://schemas.microsoft.com/office/drawing/2010/main" val="0000FF" mc:Ignorable=""/>
      </a:hlink>
      <a:folHlink>
        <a:srgbClr xmlns:mc="http://schemas.openxmlformats.org/markup-compatibility/2006" xmlns:a14="http://schemas.microsoft.com/office/drawing/2010/main" val="800080" mc:Ignorable="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xmlns:mc="http://schemas.openxmlformats.org/markup-compatibility/2006" xmlns:a14="http://schemas.microsoft.com/office/drawing/2010/main" val="000000" mc:Ignorable="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xmlns:mc="http://schemas.openxmlformats.org/markup-compatibility/2006" xmlns:a14="http://schemas.microsoft.com/office/drawing/2010/main" val="000000" mc:Ignorable="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xmlns:mc="http://schemas.openxmlformats.org/markup-compatibility/2006" xmlns:a14="http://schemas.microsoft.com/office/drawing/2010/main" val="000000" mc:Ignorable="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4373</TotalTime>
  <Words>564</Words>
  <Application>Microsoft Office PowerPoint</Application>
  <PresentationFormat>On-screen Show (4:3)</PresentationFormat>
  <Paragraphs>163</Paragraphs>
  <Slides>20</Slides>
  <Notes>8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Agenda</vt:lpstr>
      <vt:lpstr>PowerPoint Presentation</vt:lpstr>
      <vt:lpstr>Topics</vt:lpstr>
      <vt:lpstr>ASP.NET and JavaScript</vt:lpstr>
      <vt:lpstr>jQuery</vt:lpstr>
      <vt:lpstr>jQuery – why so popular?</vt:lpstr>
      <vt:lpstr>jQuery Fundamentals</vt:lpstr>
      <vt:lpstr>Microsoft Contributing to jQuery</vt:lpstr>
      <vt:lpstr>Template Syntax</vt:lpstr>
      <vt:lpstr>.render()</vt:lpstr>
      <vt:lpstr>jQuery Demo</vt:lpstr>
      <vt:lpstr>TDD</vt:lpstr>
      <vt:lpstr>TDD Demo</vt:lpstr>
      <vt:lpstr>Component Strategies</vt:lpstr>
      <vt:lpstr>PowerPoint Presentation</vt:lpstr>
      <vt:lpstr>PowerPoint Presentation</vt:lpstr>
      <vt:lpstr>Component Strategies Demos</vt:lpstr>
      <vt:lpstr>MvcContrib – Grid Demo</vt:lpstr>
      <vt:lpstr>Resources</vt:lpstr>
      <vt:lpstr>ActionResults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Galloway</dc:creator>
  <cp:lastModifiedBy>Jon Galloway</cp:lastModifiedBy>
  <cp:revision>26</cp:revision>
  <dcterms:created xsi:type="dcterms:W3CDTF">2010-06-19T14:48:06Z</dcterms:created>
  <dcterms:modified xsi:type="dcterms:W3CDTF">2010-06-22T19:50:01Z</dcterms:modified>
</cp:coreProperties>
</file>

<file path=docProps/thumbnail.jpeg>
</file>